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latinLnBrk="0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latinLnBrk="0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latinLnBrk="0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latinLnBrk="0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latinLnBrk="0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24000"/>
            <a:ext cx="7772400" cy="2971799"/>
          </a:xfrm>
        </p:spPr>
        <p:txBody>
          <a:bodyPr/>
          <a:lstStyle/>
          <a:p>
            <a:r>
              <a:rPr lang="ru-RU" b="1" dirty="0" smtClean="0"/>
              <a:t>ЭВОЛЮЦИЯ СОЦИОЛОГИИ МАССОВОЙ КОММУНИКАЦИИ</a:t>
            </a:r>
            <a:endParaRPr lang="ru-RU" b="1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i="1" dirty="0" smtClean="0"/>
              <a:t>Этапы развития массовой коммуникации</a:t>
            </a:r>
            <a:endParaRPr lang="ru-RU" b="1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ru-RU" b="1" i="1" dirty="0" smtClean="0"/>
              <a:t>	</a:t>
            </a:r>
            <a:r>
              <a:rPr lang="ru-RU" b="1" dirty="0" smtClean="0"/>
              <a:t>Первый этап </a:t>
            </a:r>
            <a:r>
              <a:rPr lang="ru-RU" b="1" i="1" dirty="0" smtClean="0"/>
              <a:t>(20-30-е гг. </a:t>
            </a:r>
            <a:r>
              <a:rPr lang="en-US" b="1" i="1" dirty="0" smtClean="0"/>
              <a:t>XX</a:t>
            </a:r>
            <a:r>
              <a:rPr lang="ru-RU" b="1" i="1" dirty="0" smtClean="0"/>
              <a:t> в.) наделение средств массовой коммуникации безграничным влиянием (одноступенчатая модель СМИ).</a:t>
            </a:r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В. </a:t>
            </a:r>
            <a:r>
              <a:rPr lang="ru-RU" b="1" i="1" dirty="0" err="1" smtClean="0"/>
              <a:t>Липпман</a:t>
            </a:r>
            <a:r>
              <a:rPr lang="ru-RU" b="1" i="1" dirty="0" smtClean="0"/>
              <a:t>: пресса через стереотипы (картинки в голове) конструирует по своему усмотрению представления аудитории об окружающем мире (подчинение социального сознания власти СМК). «Теория волшебной пули» (коммуникатор из своего сознания адресует сознанию реципиента «волшебную пулю», изменяя его идеи, чувства и мотивацию к дальнейшим действиям).</a:t>
            </a:r>
            <a:endParaRPr lang="ru-RU" b="1" i="1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	</a:t>
            </a:r>
            <a:r>
              <a:rPr lang="ru-RU" b="1" i="1" dirty="0" smtClean="0"/>
              <a:t>Начало 1940-х гг. исследование индустриальной культуры (немецкие ученые) – анализ и функции массовой коммуникации.</a:t>
            </a:r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dirty="0" smtClean="0"/>
              <a:t>Индустриальная культура – </a:t>
            </a:r>
            <a:r>
              <a:rPr lang="ru-RU" b="1" i="1" dirty="0" smtClean="0"/>
              <a:t>массовое производство определенных культурных форм, превращавших аудиторию в пассивную однородную массу, не способную к критическому восприятию действующего на него потока информации (развлекательные программы).</a:t>
            </a:r>
            <a:endParaRPr lang="ru-RU" b="1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	</a:t>
            </a:r>
            <a:r>
              <a:rPr lang="ru-RU" b="1" dirty="0" smtClean="0"/>
              <a:t>Второй этап. 30 – 60-е гг. </a:t>
            </a:r>
            <a:r>
              <a:rPr lang="en-US" b="1" dirty="0" smtClean="0"/>
              <a:t>XX</a:t>
            </a:r>
            <a:r>
              <a:rPr lang="ru-RU" b="1" dirty="0" smtClean="0"/>
              <a:t> в.</a:t>
            </a:r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П. </a:t>
            </a:r>
            <a:r>
              <a:rPr lang="ru-RU" b="1" i="1" dirty="0" err="1" smtClean="0"/>
              <a:t>Лазарсфельд</a:t>
            </a:r>
            <a:r>
              <a:rPr lang="ru-RU" b="1" i="1" dirty="0" smtClean="0"/>
              <a:t> – теория «минимального эффекта»: ограниченное воздействие средств массовой коммуникации на поведение среднего американца (формирование двухступенчатой модели массово-коммуникативного воздействия.</a:t>
            </a:r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Сотрудничество </a:t>
            </a:r>
            <a:r>
              <a:rPr lang="ru-RU" b="1" i="1" dirty="0" err="1" smtClean="0"/>
              <a:t>масс-медиа</a:t>
            </a:r>
            <a:r>
              <a:rPr lang="ru-RU" b="1" i="1" dirty="0" smtClean="0"/>
              <a:t> с большим бизнесом, интегрированным в социально-политическую систему.</a:t>
            </a:r>
            <a:endParaRPr lang="ru-RU" i="1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  <a:ln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None/>
            </a:pPr>
            <a:r>
              <a:rPr lang="ru-RU" b="1" i="1" dirty="0" smtClean="0"/>
              <a:t>	Б. </a:t>
            </a:r>
            <a:r>
              <a:rPr lang="ru-RU" b="1" i="1" dirty="0" err="1" smtClean="0"/>
              <a:t>Берельсон</a:t>
            </a:r>
            <a:r>
              <a:rPr lang="ru-RU" b="1" i="1" dirty="0" smtClean="0"/>
              <a:t> – концепция «удовлетворения потребностей аудитории»: не только массовые коммуникации влияют на общественное мнение, но и оно влияет на них.</a:t>
            </a:r>
          </a:p>
          <a:p>
            <a:pPr>
              <a:buNone/>
            </a:pPr>
            <a:endParaRPr lang="ru-RU" sz="1800" b="1" i="1" dirty="0" smtClean="0"/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мнение коммуникатора = мнение реципиента         важнейшее условие воздействия СМК на общественное </a:t>
            </a:r>
            <a:r>
              <a:rPr lang="ru-RU" b="1" i="1" dirty="0" smtClean="0"/>
              <a:t>м</a:t>
            </a:r>
            <a:r>
              <a:rPr lang="ru-RU" b="1" i="1" dirty="0" smtClean="0"/>
              <a:t>нение.</a:t>
            </a:r>
            <a:endParaRPr lang="ru-RU" b="1" i="1" dirty="0"/>
          </a:p>
        </p:txBody>
      </p:sp>
      <p:cxnSp>
        <p:nvCxnSpPr>
          <p:cNvPr id="23" name="Прямая соединительная линия 22"/>
          <p:cNvCxnSpPr/>
          <p:nvPr/>
        </p:nvCxnSpPr>
        <p:spPr>
          <a:xfrm>
            <a:off x="3276600" y="4343400"/>
            <a:ext cx="609600" cy="158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14400"/>
            <a:ext cx="8229600" cy="5211763"/>
          </a:xfrm>
        </p:spPr>
        <p:txBody>
          <a:bodyPr/>
          <a:lstStyle/>
          <a:p>
            <a:pPr>
              <a:buNone/>
            </a:pPr>
            <a:r>
              <a:rPr lang="ru-RU" b="1" i="1" dirty="0" smtClean="0"/>
              <a:t>	С. </a:t>
            </a:r>
            <a:r>
              <a:rPr lang="ru-RU" b="1" i="1" dirty="0" err="1" smtClean="0"/>
              <a:t>Сиберт</a:t>
            </a:r>
            <a:r>
              <a:rPr lang="ru-RU" b="1" i="1" dirty="0" smtClean="0"/>
              <a:t>, У. </a:t>
            </a:r>
            <a:r>
              <a:rPr lang="ru-RU" b="1" i="1" dirty="0" err="1" smtClean="0"/>
              <a:t>Шрамм</a:t>
            </a:r>
            <a:r>
              <a:rPr lang="ru-RU" b="1" i="1" dirty="0" smtClean="0"/>
              <a:t>, Т. Питерсон «теория удовлетворения потребностей»:</a:t>
            </a:r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«Пресса … обязана нести ответственность перед обществом, выполняя определенные важные функции массовой коммуникации в современном обществе»</a:t>
            </a:r>
            <a:endParaRPr lang="ru-RU" b="1" i="1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/>
              <a:t>	</a:t>
            </a:r>
            <a:r>
              <a:rPr lang="ru-RU" b="1" dirty="0" smtClean="0"/>
              <a:t>Третий этап. 60 – е гг. </a:t>
            </a:r>
            <a:r>
              <a:rPr lang="en-US" b="1" dirty="0" smtClean="0"/>
              <a:t>XX</a:t>
            </a:r>
            <a:r>
              <a:rPr lang="ru-RU" b="1" dirty="0" smtClean="0"/>
              <a:t> в. по н.в.</a:t>
            </a:r>
          </a:p>
          <a:p>
            <a:pPr>
              <a:buNone/>
            </a:pPr>
            <a:r>
              <a:rPr lang="ru-RU" b="1" dirty="0" smtClean="0"/>
              <a:t>	</a:t>
            </a:r>
            <a:r>
              <a:rPr lang="ru-RU" b="1" dirty="0" smtClean="0"/>
              <a:t>М. </a:t>
            </a:r>
            <a:r>
              <a:rPr lang="ru-RU" b="1" dirty="0" err="1" smtClean="0"/>
              <a:t>Маклюэн</a:t>
            </a:r>
            <a:r>
              <a:rPr lang="ru-RU" b="1" dirty="0" smtClean="0"/>
              <a:t> «теория средств»: восприятие аудиторией информации зависит от средства ее передачи (технические средства коммуникационных связей)</a:t>
            </a:r>
          </a:p>
          <a:p>
            <a:pPr>
              <a:buNone/>
            </a:pPr>
            <a:r>
              <a:rPr lang="ru-RU" b="1" dirty="0" smtClean="0"/>
              <a:t>	</a:t>
            </a:r>
            <a:r>
              <a:rPr lang="ru-RU" b="1" dirty="0" smtClean="0"/>
              <a:t>Приоритетная роль – телевидение (глобальное управление современными </a:t>
            </a:r>
            <a:r>
              <a:rPr lang="ru-RU" b="1" dirty="0" err="1" smtClean="0"/>
              <a:t>социокультурными</a:t>
            </a:r>
            <a:r>
              <a:rPr lang="ru-RU" b="1" dirty="0" smtClean="0"/>
              <a:t> процессами).</a:t>
            </a:r>
          </a:p>
          <a:p>
            <a:pPr>
              <a:buNone/>
            </a:pPr>
            <a:r>
              <a:rPr lang="ru-RU" b="1" dirty="0" smtClean="0"/>
              <a:t>	</a:t>
            </a:r>
            <a:r>
              <a:rPr lang="ru-RU" b="1" dirty="0" smtClean="0"/>
              <a:t>«Мозаичное соглашение» – характер изображения, объединяющий в себе одновременно разные пространства и времена, быстро сменяемые сюжеты.</a:t>
            </a:r>
            <a:endParaRPr lang="ru-RU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	</a:t>
            </a:r>
            <a:r>
              <a:rPr lang="ru-RU" b="1" i="1" dirty="0" smtClean="0"/>
              <a:t>Дж. </a:t>
            </a:r>
            <a:r>
              <a:rPr lang="ru-RU" b="1" i="1" dirty="0" err="1" smtClean="0"/>
              <a:t>Гербнер</a:t>
            </a:r>
            <a:r>
              <a:rPr lang="ru-RU" b="1" i="1" dirty="0" smtClean="0"/>
              <a:t> «теория культивирования»: содержание ценностей, закрепляемых телевидением, связано с особенностями социальной структуры и типом социального сознания.</a:t>
            </a:r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Д. </a:t>
            </a:r>
            <a:r>
              <a:rPr lang="ru-RU" b="1" i="1" dirty="0" err="1" smtClean="0"/>
              <a:t>Мак-Куэйл</a:t>
            </a:r>
            <a:r>
              <a:rPr lang="ru-RU" b="1" i="1" dirty="0" smtClean="0"/>
              <a:t> развивает эту теорию, дополняя ее – в деятельности СМК большую роль играют политические и идеологические факторы.</a:t>
            </a:r>
            <a:endParaRPr lang="ru-R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/>
              <a:t>	</a:t>
            </a:r>
            <a:r>
              <a:rPr lang="ru-RU" b="1" i="1" dirty="0" smtClean="0"/>
              <a:t>Конец </a:t>
            </a:r>
            <a:r>
              <a:rPr lang="en-US" b="1" i="1" dirty="0" smtClean="0"/>
              <a:t>XIX</a:t>
            </a:r>
            <a:r>
              <a:rPr lang="ru-RU" b="1" i="1" dirty="0" smtClean="0"/>
              <a:t> в. в России началось экспериментальное изучение читательской аудитории (Н.Г. </a:t>
            </a:r>
            <a:r>
              <a:rPr lang="ru-RU" b="1" i="1" dirty="0" err="1" smtClean="0"/>
              <a:t>Черныщевский</a:t>
            </a:r>
            <a:r>
              <a:rPr lang="ru-RU" b="1" i="1" dirty="0" smtClean="0"/>
              <a:t>, П. Шестаков, Н. Рубакин).</a:t>
            </a:r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Советская социологическая школа разрабатывала методологию массовой коммуникации как социального общения.</a:t>
            </a:r>
          </a:p>
          <a:p>
            <a:pPr>
              <a:buNone/>
            </a:pPr>
            <a:r>
              <a:rPr lang="ru-RU" b="1" i="1" dirty="0" smtClean="0"/>
              <a:t>	60 –е гг. </a:t>
            </a:r>
            <a:r>
              <a:rPr lang="en-US" b="1" i="1" dirty="0" smtClean="0"/>
              <a:t>XX</a:t>
            </a:r>
            <a:r>
              <a:rPr lang="ru-RU" b="1" i="1" dirty="0" smtClean="0"/>
              <a:t> в. изучение читательской аудитории центральных газет «Правда», «Известия», «Труд», «Литературная газета» (социологическая группа при СО АН СССР).</a:t>
            </a:r>
            <a:endParaRPr lang="ru-RU" b="1" i="1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ru-RU" dirty="0" smtClean="0"/>
              <a:t>	</a:t>
            </a:r>
            <a:r>
              <a:rPr lang="ru-RU" b="1" i="1" dirty="0" smtClean="0"/>
              <a:t>1967 – 1974 г. коллективные исследования массовой коммуникации: производство информации – особенности потребления информации различными группами населения.</a:t>
            </a:r>
          </a:p>
          <a:p>
            <a:pPr>
              <a:buNone/>
            </a:pPr>
            <a:r>
              <a:rPr lang="ru-RU" b="1" i="1" dirty="0" smtClean="0"/>
              <a:t>	</a:t>
            </a:r>
            <a:r>
              <a:rPr lang="ru-RU" b="1" i="1" dirty="0" smtClean="0"/>
              <a:t>1983 г. – определение массовой коммуникации – систематическое распространение сообщений (через печать, радио, телевидение, кино, звукозапись, видеозапись) среди численно больших рассредоточенных аудиторий целью утверждения духовных ценностей и оказания идеологического, политического, экономического воздействия на оценку мнения и поведения людей.</a:t>
            </a:r>
            <a:endParaRPr lang="ru-RU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ru-RU" dirty="0" smtClean="0"/>
              <a:t>	</a:t>
            </a:r>
          </a:p>
          <a:p>
            <a:pPr>
              <a:buNone/>
            </a:pPr>
            <a:r>
              <a:rPr lang="ru-RU" b="1" i="1" smtClean="0"/>
              <a:t>	</a:t>
            </a:r>
            <a:r>
              <a:rPr lang="ru-RU" b="1" i="1" smtClean="0"/>
              <a:t>В </a:t>
            </a:r>
            <a:r>
              <a:rPr lang="ru-RU" b="1" i="1" dirty="0" smtClean="0"/>
              <a:t>н.в. рассматриваются направления изучения социологии массовой коммуникации:</a:t>
            </a:r>
          </a:p>
          <a:p>
            <a:r>
              <a:rPr lang="ru-RU" b="1" i="1" dirty="0" smtClean="0"/>
              <a:t>	</a:t>
            </a:r>
            <a:r>
              <a:rPr lang="ru-RU" b="1" i="1" dirty="0" smtClean="0"/>
              <a:t>общие условия функционирования массовой коммуникации;</a:t>
            </a:r>
          </a:p>
          <a:p>
            <a:r>
              <a:rPr lang="ru-RU" b="1" i="1" dirty="0" smtClean="0"/>
              <a:t>н</a:t>
            </a:r>
            <a:r>
              <a:rPr lang="ru-RU" b="1" i="1" dirty="0" smtClean="0"/>
              <a:t>аучные концепции массовой коммуникативной деятельности;</a:t>
            </a:r>
          </a:p>
          <a:p>
            <a:r>
              <a:rPr lang="ru-RU" b="1" i="1" dirty="0" smtClean="0"/>
              <a:t>и</a:t>
            </a:r>
            <a:r>
              <a:rPr lang="ru-RU" b="1" i="1" dirty="0" smtClean="0"/>
              <a:t>нструментальная часть социологического исследования в области массовой коммуникации;</a:t>
            </a:r>
          </a:p>
          <a:p>
            <a:r>
              <a:rPr lang="ru-RU" b="1" i="1" dirty="0" smtClean="0"/>
              <a:t>Исследование коммуникации как духовно-практической деятельности;</a:t>
            </a:r>
          </a:p>
          <a:p>
            <a:r>
              <a:rPr lang="ru-RU" b="1" i="1" dirty="0" err="1" smtClean="0"/>
              <a:t>Разноуровневый</a:t>
            </a:r>
            <a:r>
              <a:rPr lang="ru-RU" b="1" i="1" dirty="0" smtClean="0"/>
              <a:t> анализ деятельности СМК и др.</a:t>
            </a:r>
            <a:endParaRPr lang="ru-RU" b="1" i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1143000"/>
          </a:xfrm>
        </p:spPr>
        <p:txBody>
          <a:bodyPr/>
          <a:lstStyle/>
          <a:p>
            <a:r>
              <a:rPr lang="ru-RU" b="1" dirty="0" smtClean="0"/>
              <a:t>Содержание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pPr marL="514350" indent="-514350">
              <a:buAutoNum type="arabicPeriod"/>
            </a:pPr>
            <a:r>
              <a:rPr lang="ru-RU" dirty="0" smtClean="0"/>
              <a:t>Исторические фазы развития массовой коммуникации</a:t>
            </a:r>
          </a:p>
          <a:p>
            <a:pPr marL="514350" indent="-514350">
              <a:buAutoNum type="arabicPeriod"/>
            </a:pPr>
            <a:endParaRPr lang="ru-RU" sz="1600" dirty="0" smtClean="0"/>
          </a:p>
          <a:p>
            <a:pPr marL="514350" indent="-514350">
              <a:buAutoNum type="arabicPeriod"/>
            </a:pPr>
            <a:r>
              <a:rPr lang="ru-RU" dirty="0" smtClean="0"/>
              <a:t>Этапы становления социологии массовой коммуникации</a:t>
            </a:r>
          </a:p>
          <a:p>
            <a:pPr marL="514350" indent="-514350">
              <a:buAutoNum type="arabicPeriod"/>
            </a:pP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r>
              <a:rPr lang="ru-RU" b="1" dirty="0" smtClean="0"/>
              <a:t>1. Исторические </a:t>
            </a:r>
            <a:r>
              <a:rPr lang="ru-RU" b="1" dirty="0" smtClean="0"/>
              <a:t>фазы развития массовой коммуникации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	Аристотель «Риторика»:</a:t>
            </a:r>
          </a:p>
          <a:p>
            <a:pPr>
              <a:buNone/>
            </a:pPr>
            <a:endParaRPr lang="ru-RU" sz="1000" dirty="0" smtClean="0"/>
          </a:p>
          <a:p>
            <a:pPr>
              <a:buNone/>
            </a:pPr>
            <a:r>
              <a:rPr lang="ru-RU" b="1" dirty="0" smtClean="0"/>
              <a:t>	элементы общения:</a:t>
            </a:r>
          </a:p>
          <a:p>
            <a:pPr>
              <a:buNone/>
            </a:pPr>
            <a:endParaRPr lang="ru-RU" sz="1100" b="1" dirty="0" smtClean="0"/>
          </a:p>
          <a:p>
            <a:pPr marL="514350" indent="-514350">
              <a:buAutoNum type="arabicPeriod"/>
            </a:pPr>
            <a:r>
              <a:rPr lang="ru-RU" dirty="0" smtClean="0"/>
              <a:t>Лицо, которое говорит;</a:t>
            </a:r>
          </a:p>
          <a:p>
            <a:pPr marL="514350" indent="-514350">
              <a:buNone/>
            </a:pPr>
            <a:r>
              <a:rPr lang="ru-RU" dirty="0" smtClean="0"/>
              <a:t>2. </a:t>
            </a:r>
            <a:r>
              <a:rPr lang="ru-RU" dirty="0" smtClean="0"/>
              <a:t>Р</a:t>
            </a:r>
            <a:r>
              <a:rPr lang="ru-RU" dirty="0" smtClean="0"/>
              <a:t>ечь, которую это лицо говорит;</a:t>
            </a:r>
          </a:p>
          <a:p>
            <a:pPr marL="514350" indent="-514350">
              <a:buNone/>
            </a:pPr>
            <a:r>
              <a:rPr lang="ru-RU" dirty="0" smtClean="0"/>
              <a:t>3. Лицо, которое слушает</a:t>
            </a: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ФАЗЫ РАЗВИТИЯ КОММУНИКАЦИИ: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Устная фаза. </a:t>
            </a:r>
            <a:r>
              <a:rPr lang="ru-RU" dirty="0" smtClean="0"/>
              <a:t>Для передачи сообщений применялись условные знаки (крик рабов, гонги (древние китайцы), деревянные барабаны (аборигены Африки), колокольный звон (на Руси).</a:t>
            </a:r>
          </a:p>
          <a:p>
            <a:pPr marL="514350" indent="-514350">
              <a:buFont typeface="+mj-lt"/>
              <a:buAutoNum type="arabicPeriod"/>
            </a:pPr>
            <a:r>
              <a:rPr lang="ru-RU" b="1" i="1" dirty="0" smtClean="0"/>
              <a:t>Письменная фаза.</a:t>
            </a:r>
            <a:r>
              <a:rPr lang="ru-RU" dirty="0" smtClean="0"/>
              <a:t> Решена проблема хранения информации и прямого контакта.</a:t>
            </a:r>
            <a:endParaRPr lang="ru-RU" b="1" i="1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 startAt="3"/>
            </a:pPr>
            <a:r>
              <a:rPr lang="ru-RU" b="1" i="1" dirty="0" smtClean="0"/>
              <a:t>Книжная стадия.</a:t>
            </a:r>
            <a:r>
              <a:rPr lang="ru-RU" dirty="0" smtClean="0"/>
              <a:t> Первые печатные работы </a:t>
            </a:r>
            <a:r>
              <a:rPr lang="ru-RU" dirty="0" err="1" smtClean="0"/>
              <a:t>Гутенберга</a:t>
            </a:r>
            <a:r>
              <a:rPr lang="ru-RU" dirty="0" smtClean="0"/>
              <a:t> в 1440-1445-х гг.</a:t>
            </a:r>
          </a:p>
          <a:p>
            <a:pPr marL="514350" indent="-514350">
              <a:buNone/>
            </a:pPr>
            <a:r>
              <a:rPr lang="ru-RU" dirty="0" smtClean="0"/>
              <a:t>	</a:t>
            </a:r>
            <a:r>
              <a:rPr lang="ru-RU" dirty="0" smtClean="0"/>
              <a:t>Обмен информацией приобрел массовый и оперативный характер.</a:t>
            </a:r>
          </a:p>
          <a:p>
            <a:pPr marL="514350" indent="-514350">
              <a:buNone/>
            </a:pPr>
            <a:r>
              <a:rPr lang="ru-RU" b="1" i="1" dirty="0" smtClean="0"/>
              <a:t>4. Компьютерная стадия.</a:t>
            </a:r>
            <a:r>
              <a:rPr lang="ru-RU" dirty="0" smtClean="0"/>
              <a:t> </a:t>
            </a:r>
          </a:p>
          <a:p>
            <a:pPr marL="514350" indent="-514350">
              <a:buNone/>
            </a:pPr>
            <a:r>
              <a:rPr lang="ru-RU" b="1" i="1" dirty="0" smtClean="0"/>
              <a:t>1795 г.</a:t>
            </a:r>
            <a:r>
              <a:rPr lang="ru-RU" dirty="0" smtClean="0"/>
              <a:t> изобретение первого кабеля (</a:t>
            </a:r>
            <a:r>
              <a:rPr lang="ru-RU" dirty="0" err="1" smtClean="0"/>
              <a:t>Кальва</a:t>
            </a:r>
            <a:r>
              <a:rPr lang="ru-RU" dirty="0" smtClean="0"/>
              <a:t>);</a:t>
            </a:r>
          </a:p>
          <a:p>
            <a:pPr marL="514350" indent="-514350">
              <a:buNone/>
            </a:pPr>
            <a:r>
              <a:rPr lang="ru-RU" b="1" i="1" dirty="0" smtClean="0"/>
              <a:t>1828 г.</a:t>
            </a:r>
            <a:r>
              <a:rPr lang="ru-RU" dirty="0" smtClean="0"/>
              <a:t> испытание прообраза будущего телеграфа (П.Л. Шиллинг);</a:t>
            </a:r>
          </a:p>
          <a:p>
            <a:pPr marL="514350" indent="-514350">
              <a:buNone/>
            </a:pPr>
            <a:r>
              <a:rPr lang="ru-RU" b="1" i="1" dirty="0" smtClean="0"/>
              <a:t>1855 г.</a:t>
            </a:r>
            <a:r>
              <a:rPr lang="ru-RU" dirty="0" smtClean="0"/>
              <a:t> появление аппарата, способного передавать изображение текста на расстояние ( Дж. </a:t>
            </a:r>
            <a:r>
              <a:rPr lang="ru-RU" dirty="0" err="1" smtClean="0"/>
              <a:t>Казелли</a:t>
            </a:r>
            <a:r>
              <a:rPr lang="ru-RU" dirty="0" smtClean="0"/>
              <a:t>)</a:t>
            </a:r>
            <a:endParaRPr lang="ru-RU" b="1" i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/>
          <a:lstStyle/>
          <a:p>
            <a:pPr>
              <a:buNone/>
            </a:pPr>
            <a:r>
              <a:rPr lang="ru-RU" b="1" i="1" dirty="0" smtClean="0"/>
              <a:t>1864 г. </a:t>
            </a:r>
            <a:r>
              <a:rPr lang="ru-RU" dirty="0" smtClean="0"/>
              <a:t>открытие электромагнитных волн (Максвелл)</a:t>
            </a:r>
          </a:p>
          <a:p>
            <a:pPr>
              <a:buNone/>
            </a:pPr>
            <a:r>
              <a:rPr lang="ru-RU" b="1" i="1" dirty="0" smtClean="0"/>
              <a:t>1895 г.</a:t>
            </a:r>
            <a:r>
              <a:rPr lang="ru-RU" dirty="0" smtClean="0"/>
              <a:t> передача первого радиосообщения (А.С. Попов)</a:t>
            </a:r>
          </a:p>
          <a:p>
            <a:pPr>
              <a:buNone/>
            </a:pPr>
            <a:r>
              <a:rPr lang="ru-RU" b="1" i="1" dirty="0" smtClean="0"/>
              <a:t>1911 г.</a:t>
            </a:r>
            <a:r>
              <a:rPr lang="ru-RU" dirty="0" smtClean="0"/>
              <a:t> первая телевизионная передача (Б.Л. </a:t>
            </a:r>
            <a:r>
              <a:rPr lang="ru-RU" dirty="0" err="1" smtClean="0"/>
              <a:t>Розинг</a:t>
            </a:r>
            <a:r>
              <a:rPr lang="ru-RU" dirty="0" smtClean="0"/>
              <a:t>)</a:t>
            </a:r>
            <a:endParaRPr lang="ru-RU" b="1" i="1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marL="514350" indent="-514350"/>
            <a:r>
              <a:rPr lang="ru-RU" b="1" dirty="0" smtClean="0"/>
              <a:t>2. Этапы </a:t>
            </a:r>
            <a:r>
              <a:rPr lang="ru-RU" b="1" dirty="0" smtClean="0"/>
              <a:t>становления социологии массовой коммуникации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28800"/>
            <a:ext cx="8229600" cy="4297363"/>
          </a:xfrm>
        </p:spPr>
        <p:txBody>
          <a:bodyPr/>
          <a:lstStyle/>
          <a:p>
            <a:pPr marL="571500" indent="-571500" algn="ctr">
              <a:buNone/>
            </a:pPr>
            <a:r>
              <a:rPr lang="ru-RU" b="1" i="1" dirty="0" smtClean="0"/>
              <a:t>ПРЕДПОСЫЛКИ СТАНОВЛЕНИЯ СОЦИОЛОГИЧЕСКОЙ ТЕОРИИ МАССОВОЙ КОММУНИКАЦИИ:</a:t>
            </a:r>
            <a:endParaRPr lang="ru-RU" sz="1600" dirty="0" smtClean="0"/>
          </a:p>
          <a:p>
            <a:pPr marL="571500" indent="-571500">
              <a:buFont typeface="+mj-lt"/>
              <a:buAutoNum type="arabicPeriod"/>
            </a:pPr>
            <a:r>
              <a:rPr lang="ru-RU" b="1" i="1" dirty="0" smtClean="0"/>
              <a:t>Оформление института СМИ и СМК как объекта социологии;</a:t>
            </a:r>
          </a:p>
          <a:p>
            <a:pPr marL="571500" indent="-571500">
              <a:buNone/>
            </a:pPr>
            <a:endParaRPr lang="ru-RU" sz="1600" b="1" i="1" dirty="0" smtClean="0"/>
          </a:p>
          <a:p>
            <a:pPr marL="571500" indent="-571500">
              <a:buFont typeface="+mj-lt"/>
              <a:buAutoNum type="arabicPeriod" startAt="2"/>
            </a:pPr>
            <a:r>
              <a:rPr lang="ru-RU" b="1" i="1" dirty="0" smtClean="0"/>
              <a:t>Выделение социологии в самостоятельную научную область;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33400"/>
            <a:ext cx="8229600" cy="5592763"/>
          </a:xfrm>
        </p:spPr>
        <p:txBody>
          <a:bodyPr/>
          <a:lstStyle/>
          <a:p>
            <a:pPr marL="514350" indent="-514350">
              <a:buNone/>
            </a:pPr>
            <a:r>
              <a:rPr lang="ru-RU" b="1" i="1" dirty="0" smtClean="0"/>
              <a:t>3. Связь между теорией и практикой;</a:t>
            </a:r>
          </a:p>
          <a:p>
            <a:pPr marL="514350" indent="-514350">
              <a:buNone/>
            </a:pPr>
            <a:r>
              <a:rPr lang="ru-RU" b="1" i="1" dirty="0" smtClean="0"/>
              <a:t>4. Вторая половина </a:t>
            </a:r>
            <a:r>
              <a:rPr lang="en-US" b="1" i="1" dirty="0" smtClean="0"/>
              <a:t>XIX</a:t>
            </a:r>
            <a:r>
              <a:rPr lang="ru-RU" b="1" i="1" dirty="0" smtClean="0"/>
              <a:t> в. – изучение института прессы. Предпосылки:</a:t>
            </a:r>
          </a:p>
          <a:p>
            <a:pPr marL="514350" indent="-514350">
              <a:buNone/>
            </a:pPr>
            <a:endParaRPr lang="ru-RU" sz="1800" b="1" i="1" dirty="0" smtClean="0"/>
          </a:p>
          <a:p>
            <a:pPr marL="514350" indent="-514350"/>
            <a:r>
              <a:rPr lang="ru-RU" b="1" i="1" dirty="0" smtClean="0"/>
              <a:t>ф</a:t>
            </a:r>
            <a:r>
              <a:rPr lang="ru-RU" b="1" i="1" dirty="0" smtClean="0"/>
              <a:t>ункционирование прессы в плоскости производства информации и в плоскости потребления информации;</a:t>
            </a:r>
          </a:p>
          <a:p>
            <a:pPr marL="514350" indent="-514350"/>
            <a:r>
              <a:rPr lang="ru-RU" b="1" i="1" dirty="0" smtClean="0"/>
              <a:t>р</a:t>
            </a:r>
            <a:r>
              <a:rPr lang="ru-RU" b="1" i="1" dirty="0" smtClean="0"/>
              <a:t>асширение производства и потребления информации с углублением стратификации общества;</a:t>
            </a:r>
          </a:p>
          <a:p>
            <a:pPr marL="514350" indent="-514350">
              <a:buNone/>
            </a:pPr>
            <a:endParaRPr lang="ru-RU" b="1" i="1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 fontScale="92500" lnSpcReduction="20000"/>
          </a:bodyPr>
          <a:lstStyle/>
          <a:p>
            <a:r>
              <a:rPr lang="ru-RU" b="1" i="1" dirty="0" smtClean="0"/>
              <a:t>р</a:t>
            </a:r>
            <a:r>
              <a:rPr lang="ru-RU" b="1" i="1" dirty="0" smtClean="0"/>
              <a:t>асширение рынка информационных услуг с повышением экономического потенциала общества;</a:t>
            </a:r>
          </a:p>
          <a:p>
            <a:r>
              <a:rPr lang="ru-RU" b="1" i="1" dirty="0" smtClean="0"/>
              <a:t>п</a:t>
            </a:r>
            <a:r>
              <a:rPr lang="ru-RU" b="1" i="1" dirty="0" smtClean="0"/>
              <a:t>овышение роли института прессы в условиях становления демократии;</a:t>
            </a:r>
          </a:p>
          <a:p>
            <a:r>
              <a:rPr lang="ru-RU" b="1" i="1" dirty="0" smtClean="0"/>
              <a:t>п</a:t>
            </a:r>
            <a:r>
              <a:rPr lang="ru-RU" b="1" i="1" dirty="0" smtClean="0"/>
              <a:t>овышение субъективного фактора: социально-демографических характеристик индивида в информационном пространстве.</a:t>
            </a:r>
          </a:p>
          <a:p>
            <a:pPr>
              <a:buNone/>
            </a:pPr>
            <a:r>
              <a:rPr lang="ru-RU" b="1" i="1" dirty="0" smtClean="0"/>
              <a:t>	К началу </a:t>
            </a:r>
            <a:r>
              <a:rPr lang="en-US" b="1" i="1" dirty="0" smtClean="0"/>
              <a:t>XX</a:t>
            </a:r>
            <a:r>
              <a:rPr lang="ru-RU" b="1" i="1" dirty="0" smtClean="0"/>
              <a:t> в. социология массовых коммуникаций входит в нишу социальных наук.</a:t>
            </a:r>
            <a:endParaRPr lang="ru-RU" b="1" i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</TotalTime>
  <Words>210</Words>
  <PresentationFormat>Экран (4:3)</PresentationFormat>
  <Paragraphs>70</Paragraphs>
  <Slides>19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19</vt:i4>
      </vt:variant>
    </vt:vector>
  </HeadingPairs>
  <TitlesOfParts>
    <vt:vector size="20" baseType="lpstr">
      <vt:lpstr>Office Theme</vt:lpstr>
      <vt:lpstr>ЭВОЛЮЦИЯ СОЦИОЛОГИИ МАССОВОЙ КОММУНИКАЦИИ</vt:lpstr>
      <vt:lpstr>Содержание</vt:lpstr>
      <vt:lpstr> 1. Исторические фазы развития массовой коммуникации </vt:lpstr>
      <vt:lpstr>ФАЗЫ РАЗВИТИЯ КОММУНИКАЦИИ:</vt:lpstr>
      <vt:lpstr>Слайд 5</vt:lpstr>
      <vt:lpstr>Слайд 6</vt:lpstr>
      <vt:lpstr>2. Этапы становления социологии массовой коммуникации</vt:lpstr>
      <vt:lpstr>Слайд 8</vt:lpstr>
      <vt:lpstr>Слайд 9</vt:lpstr>
      <vt:lpstr>Этапы развития массовой коммуникации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ЭВОЛЮЦИЯ СОЦИОЛОГИИ МАССОВОЙ КОММУНИКАЦИИ</dc:title>
  <cp:lastModifiedBy>Артём</cp:lastModifiedBy>
  <cp:revision>17</cp:revision>
  <dcterms:modified xsi:type="dcterms:W3CDTF">2016-02-23T23:30:42Z</dcterms:modified>
</cp:coreProperties>
</file>

<file path=docProps/thumbnail.jpeg>
</file>